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7556500" cy="10693400"/>
  <p:notesSz cx="6858000" cy="9144000"/>
  <p:embeddedFontLst>
    <p:embeddedFont>
      <p:font typeface="League Spartan" panose="020B0604020202020204" charset="0"/>
      <p:regular r:id="rId4"/>
      <p:bold r:id="rId5"/>
    </p:embeddedFont>
    <p:embeddedFont>
      <p:font typeface="Rubik" panose="020B0604020202020204" charset="-79"/>
      <p:regular r:id="rId6"/>
    </p:embeddedFont>
    <p:embeddedFont>
      <p:font typeface="Rubik Bold" panose="020B0604020202020204" charset="-79"/>
      <p:regular r:id="rId7"/>
      <p:bold r:id="rId8"/>
    </p:embeddedFont>
    <p:embeddedFont>
      <p:font typeface="Rubik Semi-Bold" panose="020B0604020202020204" charset="-79"/>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B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autoAdjust="0"/>
    <p:restoredTop sz="94603" autoAdjust="0"/>
  </p:normalViewPr>
  <p:slideViewPr>
    <p:cSldViewPr>
      <p:cViewPr varScale="1">
        <p:scale>
          <a:sx n="65" d="100"/>
          <a:sy n="65" d="100"/>
        </p:scale>
        <p:origin x="24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24D29-64D5-4769-9E98-C8C54E7F4E12}" type="datetimeFigureOut">
              <a:rPr lang="en-AU" smtClean="0"/>
              <a:t>2/09/2025</a:t>
            </a:fld>
            <a:endParaRPr lang="en-AU"/>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A12CD-D3FD-4652-A6DF-46978126B194}" type="slidenum">
              <a:rPr lang="en-AU" smtClean="0"/>
              <a:t>‹#›</a:t>
            </a:fld>
            <a:endParaRPr lang="en-AU"/>
          </a:p>
        </p:txBody>
      </p:sp>
    </p:spTree>
    <p:extLst>
      <p:ext uri="{BB962C8B-B14F-4D97-AF65-F5344CB8AC3E}">
        <p14:creationId xmlns:p14="http://schemas.microsoft.com/office/powerpoint/2010/main" val="154400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ECA12CD-D3FD-4652-A6DF-46978126B194}" type="slidenum">
              <a:rPr lang="en-AU" smtClean="0"/>
              <a:t>1</a:t>
            </a:fld>
            <a:endParaRPr lang="en-AU"/>
          </a:p>
        </p:txBody>
      </p:sp>
    </p:spTree>
    <p:extLst>
      <p:ext uri="{BB962C8B-B14F-4D97-AF65-F5344CB8AC3E}">
        <p14:creationId xmlns:p14="http://schemas.microsoft.com/office/powerpoint/2010/main" val="403643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91917"/>
            <a:ext cx="7556500" cy="2745211"/>
            <a:chOff x="764179" y="0"/>
            <a:chExt cx="10075333" cy="3660281"/>
          </a:xfrm>
        </p:grpSpPr>
        <p:pic>
          <p:nvPicPr>
            <p:cNvPr id="3" name="Picture 3"/>
            <p:cNvPicPr>
              <a:picLocks noChangeAspect="1"/>
            </p:cNvPicPr>
            <p:nvPr/>
          </p:nvPicPr>
          <p:blipFill>
            <a:blip r:embed="rId3"/>
            <a:srcRect l="6891" t="14399" r="2259" b="26931"/>
            <a:stretch>
              <a:fillRect/>
            </a:stretch>
          </p:blipFill>
          <p:spPr>
            <a:xfrm>
              <a:off x="764179" y="0"/>
              <a:ext cx="10075333" cy="3660281"/>
            </a:xfrm>
            <a:prstGeom prst="rect">
              <a:avLst/>
            </a:prstGeom>
          </p:spPr>
        </p:pic>
      </p:grpSp>
      <p:grpSp>
        <p:nvGrpSpPr>
          <p:cNvPr id="4" name="Group 4"/>
          <p:cNvGrpSpPr/>
          <p:nvPr/>
        </p:nvGrpSpPr>
        <p:grpSpPr>
          <a:xfrm>
            <a:off x="3301865" y="1291917"/>
            <a:ext cx="4254635" cy="2745211"/>
            <a:chOff x="0" y="0"/>
            <a:chExt cx="2065541" cy="1295215"/>
          </a:xfrm>
        </p:grpSpPr>
        <p:sp>
          <p:nvSpPr>
            <p:cNvPr id="5" name="Freeform 5"/>
            <p:cNvSpPr/>
            <p:nvPr/>
          </p:nvSpPr>
          <p:spPr>
            <a:xfrm>
              <a:off x="0" y="0"/>
              <a:ext cx="2065541" cy="1295215"/>
            </a:xfrm>
            <a:custGeom>
              <a:avLst/>
              <a:gdLst/>
              <a:ahLst/>
              <a:cxnLst/>
              <a:rect l="l" t="t" r="r" b="b"/>
              <a:pathLst>
                <a:path w="2065541" h="1295215">
                  <a:moveTo>
                    <a:pt x="0" y="0"/>
                  </a:moveTo>
                  <a:lnTo>
                    <a:pt x="2065541" y="0"/>
                  </a:lnTo>
                  <a:lnTo>
                    <a:pt x="2065541" y="1295215"/>
                  </a:lnTo>
                  <a:lnTo>
                    <a:pt x="0" y="1295215"/>
                  </a:lnTo>
                  <a:close/>
                </a:path>
              </a:pathLst>
            </a:custGeom>
            <a:solidFill>
              <a:srgbClr val="304B64">
                <a:alpha val="89804"/>
              </a:srgbClr>
            </a:solidFill>
          </p:spPr>
          <p:txBody>
            <a:bodyPr/>
            <a:lstStyle/>
            <a:p>
              <a:endParaRPr lang="en-AU"/>
            </a:p>
          </p:txBody>
        </p:sp>
      </p:grpSp>
      <p:grpSp>
        <p:nvGrpSpPr>
          <p:cNvPr id="6" name="Group 6"/>
          <p:cNvGrpSpPr/>
          <p:nvPr/>
        </p:nvGrpSpPr>
        <p:grpSpPr>
          <a:xfrm>
            <a:off x="0" y="9840556"/>
            <a:ext cx="7556500" cy="852844"/>
            <a:chOff x="0" y="0"/>
            <a:chExt cx="4253394" cy="1010174"/>
          </a:xfrm>
        </p:grpSpPr>
        <p:sp>
          <p:nvSpPr>
            <p:cNvPr id="7" name="Freeform 7"/>
            <p:cNvSpPr/>
            <p:nvPr/>
          </p:nvSpPr>
          <p:spPr>
            <a:xfrm>
              <a:off x="0" y="0"/>
              <a:ext cx="4253393" cy="1010174"/>
            </a:xfrm>
            <a:custGeom>
              <a:avLst/>
              <a:gdLst/>
              <a:ahLst/>
              <a:cxnLst/>
              <a:rect l="l" t="t" r="r" b="b"/>
              <a:pathLst>
                <a:path w="4253393" h="1010174">
                  <a:moveTo>
                    <a:pt x="0" y="0"/>
                  </a:moveTo>
                  <a:lnTo>
                    <a:pt x="4253393" y="0"/>
                  </a:lnTo>
                  <a:lnTo>
                    <a:pt x="4253393" y="1010174"/>
                  </a:lnTo>
                  <a:lnTo>
                    <a:pt x="0" y="1010174"/>
                  </a:lnTo>
                  <a:close/>
                </a:path>
              </a:pathLst>
            </a:custGeom>
            <a:solidFill>
              <a:srgbClr val="304B64"/>
            </a:solidFill>
          </p:spPr>
          <p:txBody>
            <a:bodyPr/>
            <a:lstStyle/>
            <a:p>
              <a:endParaRPr lang="en-AU"/>
            </a:p>
          </p:txBody>
        </p:sp>
      </p:grpSp>
      <p:grpSp>
        <p:nvGrpSpPr>
          <p:cNvPr id="8" name="Group 8"/>
          <p:cNvGrpSpPr>
            <a:grpSpLocks noChangeAspect="1"/>
          </p:cNvGrpSpPr>
          <p:nvPr/>
        </p:nvGrpSpPr>
        <p:grpSpPr>
          <a:xfrm>
            <a:off x="179373" y="6521509"/>
            <a:ext cx="790140" cy="790136"/>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34057" r="-34057"/>
              </a:stretch>
            </a:blipFill>
          </p:spPr>
          <p:txBody>
            <a:bodyPr/>
            <a:lstStyle/>
            <a:p>
              <a:endParaRPr lang="en-AU"/>
            </a:p>
          </p:txBody>
        </p:sp>
      </p:grpSp>
      <p:sp>
        <p:nvSpPr>
          <p:cNvPr id="12" name="AutoShape 12"/>
          <p:cNvSpPr/>
          <p:nvPr/>
        </p:nvSpPr>
        <p:spPr>
          <a:xfrm>
            <a:off x="3687313" y="2574966"/>
            <a:ext cx="3312687" cy="0"/>
          </a:xfrm>
          <a:prstGeom prst="line">
            <a:avLst/>
          </a:prstGeom>
          <a:ln w="47625" cap="rnd">
            <a:solidFill>
              <a:srgbClr val="FFFFFF"/>
            </a:solidFill>
            <a:prstDash val="solid"/>
            <a:headEnd type="none" w="sm" len="sm"/>
            <a:tailEnd type="none" w="sm" len="sm"/>
          </a:ln>
        </p:spPr>
        <p:txBody>
          <a:bodyPr/>
          <a:lstStyle/>
          <a:p>
            <a:endParaRPr lang="en-AU"/>
          </a:p>
        </p:txBody>
      </p:sp>
      <p:sp>
        <p:nvSpPr>
          <p:cNvPr id="13" name="Freeform 13"/>
          <p:cNvSpPr/>
          <p:nvPr/>
        </p:nvSpPr>
        <p:spPr>
          <a:xfrm>
            <a:off x="185602" y="187217"/>
            <a:ext cx="2909380" cy="1057075"/>
          </a:xfrm>
          <a:custGeom>
            <a:avLst/>
            <a:gdLst/>
            <a:ahLst/>
            <a:cxnLst/>
            <a:rect l="l" t="t" r="r" b="b"/>
            <a:pathLst>
              <a:path w="2909380" h="1057075">
                <a:moveTo>
                  <a:pt x="0" y="0"/>
                </a:moveTo>
                <a:lnTo>
                  <a:pt x="2909380" y="0"/>
                </a:lnTo>
                <a:lnTo>
                  <a:pt x="2909380" y="1057075"/>
                </a:lnTo>
                <a:lnTo>
                  <a:pt x="0" y="1057075"/>
                </a:lnTo>
                <a:lnTo>
                  <a:pt x="0" y="0"/>
                </a:lnTo>
                <a:close/>
              </a:path>
            </a:pathLst>
          </a:custGeom>
          <a:blipFill>
            <a:blip r:embed="rId5"/>
            <a:stretch>
              <a:fillRect/>
            </a:stretch>
          </a:blipFill>
        </p:spPr>
        <p:txBody>
          <a:bodyPr/>
          <a:lstStyle/>
          <a:p>
            <a:endParaRPr lang="en-AU"/>
          </a:p>
        </p:txBody>
      </p:sp>
      <p:sp>
        <p:nvSpPr>
          <p:cNvPr id="14" name="Freeform 14"/>
          <p:cNvSpPr/>
          <p:nvPr/>
        </p:nvSpPr>
        <p:spPr>
          <a:xfrm>
            <a:off x="4529039" y="239263"/>
            <a:ext cx="2922961" cy="1010133"/>
          </a:xfrm>
          <a:custGeom>
            <a:avLst/>
            <a:gdLst/>
            <a:ahLst/>
            <a:cxnLst/>
            <a:rect l="l" t="t" r="r" b="b"/>
            <a:pathLst>
              <a:path w="2922961" h="1010133">
                <a:moveTo>
                  <a:pt x="0" y="0"/>
                </a:moveTo>
                <a:lnTo>
                  <a:pt x="2922961" y="0"/>
                </a:lnTo>
                <a:lnTo>
                  <a:pt x="2922961" y="1010133"/>
                </a:lnTo>
                <a:lnTo>
                  <a:pt x="0" y="1010133"/>
                </a:lnTo>
                <a:lnTo>
                  <a:pt x="0" y="0"/>
                </a:lnTo>
                <a:close/>
              </a:path>
            </a:pathLst>
          </a:custGeom>
          <a:blipFill>
            <a:blip r:embed="rId6"/>
            <a:stretch>
              <a:fillRect r="-3779"/>
            </a:stretch>
          </a:blipFill>
        </p:spPr>
        <p:txBody>
          <a:bodyPr/>
          <a:lstStyle/>
          <a:p>
            <a:endParaRPr lang="en-AU"/>
          </a:p>
        </p:txBody>
      </p:sp>
      <p:sp>
        <p:nvSpPr>
          <p:cNvPr id="15" name="TextBox 15"/>
          <p:cNvSpPr txBox="1"/>
          <p:nvPr/>
        </p:nvSpPr>
        <p:spPr>
          <a:xfrm>
            <a:off x="4779480" y="7873045"/>
            <a:ext cx="2092561" cy="201295"/>
          </a:xfrm>
          <a:prstGeom prst="rect">
            <a:avLst/>
          </a:prstGeom>
        </p:spPr>
        <p:txBody>
          <a:bodyPr lIns="0" tIns="0" rIns="0" bIns="0" rtlCol="0" anchor="t">
            <a:spAutoFit/>
          </a:bodyPr>
          <a:lstStyle/>
          <a:p>
            <a:pPr algn="ctr">
              <a:lnSpc>
                <a:spcPts val="1625"/>
              </a:lnSpc>
            </a:pPr>
            <a:r>
              <a:rPr lang="en-US" sz="1300" b="1" dirty="0">
                <a:solidFill>
                  <a:srgbClr val="304B64"/>
                </a:solidFill>
                <a:latin typeface="League Spartan"/>
                <a:ea typeface="League Spartan"/>
                <a:cs typeface="League Spartan"/>
                <a:sym typeface="League Spartan"/>
              </a:rPr>
              <a:t>Dr David Bolst</a:t>
            </a:r>
          </a:p>
        </p:txBody>
      </p:sp>
      <p:sp>
        <p:nvSpPr>
          <p:cNvPr id="16" name="AutoShape 16"/>
          <p:cNvSpPr/>
          <p:nvPr/>
        </p:nvSpPr>
        <p:spPr>
          <a:xfrm>
            <a:off x="104389" y="6204592"/>
            <a:ext cx="3312687" cy="0"/>
          </a:xfrm>
          <a:prstGeom prst="line">
            <a:avLst/>
          </a:prstGeom>
          <a:ln w="47625" cap="rnd">
            <a:gradFill>
              <a:gsLst>
                <a:gs pos="0">
                  <a:srgbClr val="B6B833">
                    <a:alpha val="100000"/>
                  </a:srgbClr>
                </a:gs>
                <a:gs pos="50000">
                  <a:srgbClr val="006802">
                    <a:alpha val="100000"/>
                  </a:srgbClr>
                </a:gs>
                <a:gs pos="100000">
                  <a:srgbClr val="006802">
                    <a:alpha val="100000"/>
                  </a:srgbClr>
                </a:gs>
              </a:gsLst>
              <a:lin ang="0"/>
            </a:gradFill>
            <a:prstDash val="solid"/>
            <a:headEnd type="none" w="sm" len="sm"/>
            <a:tailEnd type="none" w="sm" len="sm"/>
          </a:ln>
        </p:spPr>
        <p:txBody>
          <a:bodyPr/>
          <a:lstStyle/>
          <a:p>
            <a:endParaRPr lang="en-AU"/>
          </a:p>
        </p:txBody>
      </p:sp>
      <p:grpSp>
        <p:nvGrpSpPr>
          <p:cNvPr id="17" name="Group 17"/>
          <p:cNvGrpSpPr>
            <a:grpSpLocks noChangeAspect="1"/>
          </p:cNvGrpSpPr>
          <p:nvPr/>
        </p:nvGrpSpPr>
        <p:grpSpPr>
          <a:xfrm>
            <a:off x="2489272" y="6960737"/>
            <a:ext cx="790140" cy="790136"/>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txBody>
            <a:bodyPr/>
            <a:lstStyle/>
            <a:p>
              <a:endParaRPr lang="en-AU"/>
            </a:p>
          </p:txBody>
        </p:sp>
      </p:grpSp>
      <p:grpSp>
        <p:nvGrpSpPr>
          <p:cNvPr id="19" name="Group 19"/>
          <p:cNvGrpSpPr>
            <a:grpSpLocks noChangeAspect="1"/>
          </p:cNvGrpSpPr>
          <p:nvPr/>
        </p:nvGrpSpPr>
        <p:grpSpPr>
          <a:xfrm>
            <a:off x="4010879" y="7970369"/>
            <a:ext cx="790140" cy="790136"/>
            <a:chOff x="0" y="0"/>
            <a:chExt cx="6350000" cy="6349975"/>
          </a:xfrm>
        </p:grpSpPr>
        <p:sp>
          <p:nvSpPr>
            <p:cNvPr id="20" name="Freeform 2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a:stretch>
            </a:blipFill>
          </p:spPr>
          <p:txBody>
            <a:bodyPr/>
            <a:lstStyle/>
            <a:p>
              <a:endParaRPr lang="en-AU"/>
            </a:p>
          </p:txBody>
        </p:sp>
      </p:grpSp>
      <p:grpSp>
        <p:nvGrpSpPr>
          <p:cNvPr id="21" name="Group 21"/>
          <p:cNvGrpSpPr>
            <a:grpSpLocks noChangeAspect="1"/>
          </p:cNvGrpSpPr>
          <p:nvPr/>
        </p:nvGrpSpPr>
        <p:grpSpPr>
          <a:xfrm>
            <a:off x="307474" y="8971453"/>
            <a:ext cx="773968" cy="773965"/>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a:stretch>
            </a:blipFill>
          </p:spPr>
          <p:txBody>
            <a:bodyPr/>
            <a:lstStyle/>
            <a:p>
              <a:endParaRPr lang="en-AU"/>
            </a:p>
          </p:txBody>
        </p:sp>
      </p:grpSp>
      <p:grpSp>
        <p:nvGrpSpPr>
          <p:cNvPr id="23" name="Group 23"/>
          <p:cNvGrpSpPr>
            <a:grpSpLocks noChangeAspect="1"/>
          </p:cNvGrpSpPr>
          <p:nvPr/>
        </p:nvGrpSpPr>
        <p:grpSpPr>
          <a:xfrm>
            <a:off x="4911374" y="6934719"/>
            <a:ext cx="790140" cy="790136"/>
            <a:chOff x="0" y="0"/>
            <a:chExt cx="6350000" cy="6349975"/>
          </a:xfrm>
        </p:grpSpPr>
        <p:sp>
          <p:nvSpPr>
            <p:cNvPr id="24" name="Freeform 2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a:stretch>
            </a:blipFill>
          </p:spPr>
          <p:txBody>
            <a:bodyPr/>
            <a:lstStyle/>
            <a:p>
              <a:endParaRPr lang="en-AU"/>
            </a:p>
          </p:txBody>
        </p:sp>
      </p:grpSp>
      <p:sp>
        <p:nvSpPr>
          <p:cNvPr id="25" name="Freeform 25"/>
          <p:cNvSpPr/>
          <p:nvPr/>
        </p:nvSpPr>
        <p:spPr>
          <a:xfrm>
            <a:off x="5681698" y="9905382"/>
            <a:ext cx="968063" cy="252344"/>
          </a:xfrm>
          <a:custGeom>
            <a:avLst/>
            <a:gdLst/>
            <a:ahLst/>
            <a:cxnLst/>
            <a:rect l="l" t="t" r="r" b="b"/>
            <a:pathLst>
              <a:path w="968063" h="252344">
                <a:moveTo>
                  <a:pt x="0" y="0"/>
                </a:moveTo>
                <a:lnTo>
                  <a:pt x="968063" y="0"/>
                </a:lnTo>
                <a:lnTo>
                  <a:pt x="968063" y="252344"/>
                </a:lnTo>
                <a:lnTo>
                  <a:pt x="0" y="252344"/>
                </a:lnTo>
                <a:lnTo>
                  <a:pt x="0" y="0"/>
                </a:lnTo>
                <a:close/>
              </a:path>
            </a:pathLst>
          </a:custGeom>
          <a:blipFill>
            <a:blip r:embed="rId11"/>
            <a:stretch>
              <a:fillRect t="-26422" b="-9126"/>
            </a:stretch>
          </a:blipFill>
        </p:spPr>
        <p:txBody>
          <a:bodyPr/>
          <a:lstStyle/>
          <a:p>
            <a:endParaRPr lang="en-AU"/>
          </a:p>
        </p:txBody>
      </p:sp>
      <p:sp>
        <p:nvSpPr>
          <p:cNvPr id="26" name="Freeform 26"/>
          <p:cNvSpPr/>
          <p:nvPr/>
        </p:nvSpPr>
        <p:spPr>
          <a:xfrm>
            <a:off x="5257548" y="9875674"/>
            <a:ext cx="292679" cy="378464"/>
          </a:xfrm>
          <a:custGeom>
            <a:avLst/>
            <a:gdLst/>
            <a:ahLst/>
            <a:cxnLst/>
            <a:rect l="l" t="t" r="r" b="b"/>
            <a:pathLst>
              <a:path w="292679" h="378464">
                <a:moveTo>
                  <a:pt x="0" y="0"/>
                </a:moveTo>
                <a:lnTo>
                  <a:pt x="292679" y="0"/>
                </a:lnTo>
                <a:lnTo>
                  <a:pt x="292679" y="378464"/>
                </a:lnTo>
                <a:lnTo>
                  <a:pt x="0" y="378464"/>
                </a:lnTo>
                <a:lnTo>
                  <a:pt x="0" y="0"/>
                </a:lnTo>
                <a:close/>
              </a:path>
            </a:pathLst>
          </a:custGeom>
          <a:blipFill>
            <a:blip r:embed="rId12"/>
            <a:stretch>
              <a:fillRect/>
            </a:stretch>
          </a:blipFill>
        </p:spPr>
        <p:txBody>
          <a:bodyPr/>
          <a:lstStyle/>
          <a:p>
            <a:endParaRPr lang="en-AU"/>
          </a:p>
        </p:txBody>
      </p:sp>
      <p:sp>
        <p:nvSpPr>
          <p:cNvPr id="27" name="Freeform 27"/>
          <p:cNvSpPr/>
          <p:nvPr/>
        </p:nvSpPr>
        <p:spPr>
          <a:xfrm>
            <a:off x="6259422" y="10286276"/>
            <a:ext cx="390339" cy="266731"/>
          </a:xfrm>
          <a:custGeom>
            <a:avLst/>
            <a:gdLst/>
            <a:ahLst/>
            <a:cxnLst/>
            <a:rect l="l" t="t" r="r" b="b"/>
            <a:pathLst>
              <a:path w="390339" h="266731">
                <a:moveTo>
                  <a:pt x="0" y="0"/>
                </a:moveTo>
                <a:lnTo>
                  <a:pt x="390339" y="0"/>
                </a:lnTo>
                <a:lnTo>
                  <a:pt x="390339" y="266731"/>
                </a:lnTo>
                <a:lnTo>
                  <a:pt x="0" y="266731"/>
                </a:lnTo>
                <a:lnTo>
                  <a:pt x="0" y="0"/>
                </a:lnTo>
                <a:close/>
              </a:path>
            </a:pathLst>
          </a:custGeom>
          <a:blipFill>
            <a:blip r:embed="rId13"/>
            <a:stretch>
              <a:fillRect/>
            </a:stretch>
          </a:blipFill>
        </p:spPr>
        <p:txBody>
          <a:bodyPr/>
          <a:lstStyle/>
          <a:p>
            <a:endParaRPr lang="en-AU"/>
          </a:p>
        </p:txBody>
      </p:sp>
      <p:sp>
        <p:nvSpPr>
          <p:cNvPr id="28" name="Freeform 28"/>
          <p:cNvSpPr/>
          <p:nvPr/>
        </p:nvSpPr>
        <p:spPr>
          <a:xfrm>
            <a:off x="5831732" y="10272026"/>
            <a:ext cx="295232" cy="295232"/>
          </a:xfrm>
          <a:custGeom>
            <a:avLst/>
            <a:gdLst/>
            <a:ahLst/>
            <a:cxnLst/>
            <a:rect l="l" t="t" r="r" b="b"/>
            <a:pathLst>
              <a:path w="295232" h="295232">
                <a:moveTo>
                  <a:pt x="0" y="0"/>
                </a:moveTo>
                <a:lnTo>
                  <a:pt x="295232" y="0"/>
                </a:lnTo>
                <a:lnTo>
                  <a:pt x="295232" y="295232"/>
                </a:lnTo>
                <a:lnTo>
                  <a:pt x="0" y="295232"/>
                </a:lnTo>
                <a:lnTo>
                  <a:pt x="0" y="0"/>
                </a:lnTo>
                <a:close/>
              </a:path>
            </a:pathLst>
          </a:custGeom>
          <a:blipFill>
            <a:blip r:embed="rId14"/>
            <a:stretch>
              <a:fillRect/>
            </a:stretch>
          </a:blipFill>
        </p:spPr>
        <p:txBody>
          <a:bodyPr/>
          <a:lstStyle/>
          <a:p>
            <a:endParaRPr lang="en-AU"/>
          </a:p>
        </p:txBody>
      </p:sp>
      <p:sp>
        <p:nvSpPr>
          <p:cNvPr id="29" name="Freeform 29"/>
          <p:cNvSpPr/>
          <p:nvPr/>
        </p:nvSpPr>
        <p:spPr>
          <a:xfrm>
            <a:off x="5172681" y="10296322"/>
            <a:ext cx="558013" cy="256686"/>
          </a:xfrm>
          <a:custGeom>
            <a:avLst/>
            <a:gdLst/>
            <a:ahLst/>
            <a:cxnLst/>
            <a:rect l="l" t="t" r="r" b="b"/>
            <a:pathLst>
              <a:path w="558013" h="256686">
                <a:moveTo>
                  <a:pt x="0" y="0"/>
                </a:moveTo>
                <a:lnTo>
                  <a:pt x="558012" y="0"/>
                </a:lnTo>
                <a:lnTo>
                  <a:pt x="558012" y="256685"/>
                </a:lnTo>
                <a:lnTo>
                  <a:pt x="0" y="256685"/>
                </a:lnTo>
                <a:lnTo>
                  <a:pt x="0" y="0"/>
                </a:lnTo>
                <a:close/>
              </a:path>
            </a:pathLst>
          </a:custGeom>
          <a:blipFill>
            <a:blip r:embed="rId15"/>
            <a:stretch>
              <a:fillRect/>
            </a:stretch>
          </a:blipFill>
        </p:spPr>
        <p:txBody>
          <a:bodyPr/>
          <a:lstStyle/>
          <a:p>
            <a:endParaRPr lang="en-AU"/>
          </a:p>
        </p:txBody>
      </p:sp>
      <p:sp>
        <p:nvSpPr>
          <p:cNvPr id="30" name="Freeform 30"/>
          <p:cNvSpPr/>
          <p:nvPr/>
        </p:nvSpPr>
        <p:spPr>
          <a:xfrm>
            <a:off x="6872041" y="9940466"/>
            <a:ext cx="533843" cy="539433"/>
          </a:xfrm>
          <a:custGeom>
            <a:avLst/>
            <a:gdLst/>
            <a:ahLst/>
            <a:cxnLst/>
            <a:rect l="l" t="t" r="r" b="b"/>
            <a:pathLst>
              <a:path w="533843" h="539433">
                <a:moveTo>
                  <a:pt x="0" y="0"/>
                </a:moveTo>
                <a:lnTo>
                  <a:pt x="533843" y="0"/>
                </a:lnTo>
                <a:lnTo>
                  <a:pt x="533843" y="539432"/>
                </a:lnTo>
                <a:lnTo>
                  <a:pt x="0" y="539432"/>
                </a:lnTo>
                <a:lnTo>
                  <a:pt x="0" y="0"/>
                </a:lnTo>
                <a:close/>
              </a:path>
            </a:pathLst>
          </a:custGeom>
          <a:blipFill>
            <a:blip r:embed="rId16"/>
            <a:stretch>
              <a:fillRect/>
            </a:stretch>
          </a:blipFill>
        </p:spPr>
        <p:txBody>
          <a:bodyPr/>
          <a:lstStyle/>
          <a:p>
            <a:endParaRPr lang="en-AU"/>
          </a:p>
        </p:txBody>
      </p:sp>
      <p:sp>
        <p:nvSpPr>
          <p:cNvPr id="35" name="TextBox 35"/>
          <p:cNvSpPr txBox="1"/>
          <p:nvPr/>
        </p:nvSpPr>
        <p:spPr>
          <a:xfrm>
            <a:off x="179373" y="4250343"/>
            <a:ext cx="7226511" cy="1927322"/>
          </a:xfrm>
          <a:prstGeom prst="rect">
            <a:avLst/>
          </a:prstGeom>
        </p:spPr>
        <p:txBody>
          <a:bodyPr wrap="square" lIns="0" tIns="0" rIns="0" bIns="0" rtlCol="0" anchor="t">
            <a:spAutoFit/>
          </a:bodyPr>
          <a:lstStyle/>
          <a:p>
            <a:pPr algn="just">
              <a:lnSpc>
                <a:spcPts val="1875"/>
              </a:lnSpc>
            </a:pPr>
            <a:r>
              <a:rPr lang="en-AU" sz="1200" dirty="0">
                <a:solidFill>
                  <a:srgbClr val="3C406E"/>
                </a:solidFill>
                <a:latin typeface="Rubik"/>
                <a:ea typeface="Rubik"/>
                <a:cs typeface="Rubik"/>
                <a:sym typeface="Rubik"/>
              </a:rPr>
              <a:t>Geant4 is an open-source Monte Carlo radiation physics simulation code, extensively used in medical physics, including  verification of radiotherapy treatment planning systems, and the design of equipment for radiotherapy and nuclear medicine. It is also used in medical imaging for dosimetry, to improve detectors and reconstruction algorithms, and for radiation protection assessments. Geant4 can be used in stand-alone applications or via software tools like GAMOS, GATE, </a:t>
            </a:r>
            <a:r>
              <a:rPr lang="en-AU" sz="1200" dirty="0" err="1">
                <a:solidFill>
                  <a:srgbClr val="3C406E"/>
                </a:solidFill>
                <a:latin typeface="Rubik"/>
                <a:ea typeface="Rubik"/>
                <a:cs typeface="Rubik"/>
                <a:sym typeface="Rubik"/>
              </a:rPr>
              <a:t>PTSim</a:t>
            </a:r>
            <a:r>
              <a:rPr lang="en-AU" sz="1200" dirty="0">
                <a:solidFill>
                  <a:srgbClr val="3C406E"/>
                </a:solidFill>
                <a:latin typeface="Rubik"/>
                <a:ea typeface="Rubik"/>
                <a:cs typeface="Rubik"/>
                <a:sym typeface="Rubik"/>
              </a:rPr>
              <a:t>, and TOPAS. This workshop will provide an overview of Geant4 capability of interest for medical applications, then, realistic applications of the Toolkit will be illustrated in X-ray radiotherapy, hadron therapy, imaging, nuclear medicine, radiation shielding and radiobiology. </a:t>
            </a:r>
            <a:endParaRPr lang="en-US" sz="1200" dirty="0">
              <a:solidFill>
                <a:srgbClr val="3C406E"/>
              </a:solidFill>
              <a:latin typeface="Rubik"/>
              <a:ea typeface="Rubik"/>
              <a:cs typeface="Rubik"/>
              <a:sym typeface="Rubik"/>
            </a:endParaRPr>
          </a:p>
        </p:txBody>
      </p:sp>
      <p:sp>
        <p:nvSpPr>
          <p:cNvPr id="36" name="TextBox 36"/>
          <p:cNvSpPr txBox="1"/>
          <p:nvPr/>
        </p:nvSpPr>
        <p:spPr>
          <a:xfrm>
            <a:off x="4801019" y="8831973"/>
            <a:ext cx="2618832" cy="888513"/>
          </a:xfrm>
          <a:prstGeom prst="rect">
            <a:avLst/>
          </a:prstGeom>
        </p:spPr>
        <p:txBody>
          <a:bodyPr wrap="square" lIns="0" tIns="0" rIns="0" bIns="0" rtlCol="0" anchor="t">
            <a:spAutoFit/>
          </a:bodyPr>
          <a:lstStyle/>
          <a:p>
            <a:pPr>
              <a:lnSpc>
                <a:spcPts val="1375"/>
              </a:lnSpc>
            </a:pPr>
            <a:r>
              <a:rPr lang="en-AU" sz="1100" dirty="0">
                <a:solidFill>
                  <a:srgbClr val="304B64"/>
                </a:solidFill>
                <a:latin typeface="Rubik" panose="020B0604020202020204" charset="-79"/>
                <a:cs typeface="Rubik" panose="020B0604020202020204" charset="-79"/>
              </a:rPr>
              <a:t> PhD candidate the University of Wollongong researching  Monte Carlo based Radiotherapy simulations for the generation of ML based dose prediction models.</a:t>
            </a:r>
            <a:endParaRPr lang="en-US" sz="1100" dirty="0">
              <a:solidFill>
                <a:srgbClr val="304B64"/>
              </a:solidFill>
              <a:latin typeface="Rubik" panose="020B0604020202020204" charset="-79"/>
              <a:ea typeface="Rubik"/>
              <a:cs typeface="Rubik" panose="020B0604020202020204" charset="-79"/>
              <a:sym typeface="Rubik"/>
            </a:endParaRPr>
          </a:p>
        </p:txBody>
      </p:sp>
      <p:sp>
        <p:nvSpPr>
          <p:cNvPr id="37" name="TextBox 37"/>
          <p:cNvSpPr txBox="1"/>
          <p:nvPr/>
        </p:nvSpPr>
        <p:spPr>
          <a:xfrm>
            <a:off x="4706942" y="8650703"/>
            <a:ext cx="2544812" cy="201295"/>
          </a:xfrm>
          <a:prstGeom prst="rect">
            <a:avLst/>
          </a:prstGeom>
        </p:spPr>
        <p:txBody>
          <a:bodyPr lIns="0" tIns="0" rIns="0" bIns="0" rtlCol="0" anchor="t">
            <a:spAutoFit/>
          </a:bodyPr>
          <a:lstStyle/>
          <a:p>
            <a:pPr algn="ctr">
              <a:lnSpc>
                <a:spcPts val="1625"/>
              </a:lnSpc>
            </a:pPr>
            <a:r>
              <a:rPr lang="en-US" sz="1300" b="1" dirty="0">
                <a:solidFill>
                  <a:srgbClr val="304B64"/>
                </a:solidFill>
                <a:latin typeface="League Spartan"/>
                <a:ea typeface="League Spartan"/>
                <a:cs typeface="League Spartan"/>
                <a:sym typeface="League Spartan"/>
              </a:rPr>
              <a:t>Christopher White</a:t>
            </a:r>
          </a:p>
        </p:txBody>
      </p:sp>
      <p:sp>
        <p:nvSpPr>
          <p:cNvPr id="38" name="TextBox 38"/>
          <p:cNvSpPr txBox="1"/>
          <p:nvPr/>
        </p:nvSpPr>
        <p:spPr>
          <a:xfrm>
            <a:off x="5776366" y="6919490"/>
            <a:ext cx="1561585" cy="765175"/>
          </a:xfrm>
          <a:prstGeom prst="rect">
            <a:avLst/>
          </a:prstGeom>
        </p:spPr>
        <p:txBody>
          <a:bodyPr lIns="0" tIns="0" rIns="0" bIns="0" rtlCol="0" anchor="t">
            <a:spAutoFit/>
          </a:bodyPr>
          <a:lstStyle/>
          <a:p>
            <a:pPr algn="ctr">
              <a:lnSpc>
                <a:spcPts val="1250"/>
              </a:lnSpc>
            </a:pPr>
            <a:r>
              <a:rPr lang="en-US" sz="1000" dirty="0">
                <a:solidFill>
                  <a:srgbClr val="304B64"/>
                </a:solidFill>
                <a:latin typeface="Rubik"/>
                <a:ea typeface="Rubik"/>
                <a:cs typeface="Rubik"/>
                <a:sym typeface="Rubik"/>
              </a:rPr>
              <a:t>Senior Medical Physicist at Royal Adelaide Hospital Medical Physicist and Associate Professor at The University of Adelaide</a:t>
            </a:r>
          </a:p>
        </p:txBody>
      </p:sp>
      <p:sp>
        <p:nvSpPr>
          <p:cNvPr id="39" name="TextBox 39"/>
          <p:cNvSpPr txBox="1"/>
          <p:nvPr/>
        </p:nvSpPr>
        <p:spPr>
          <a:xfrm>
            <a:off x="5183470" y="6707892"/>
            <a:ext cx="2092561" cy="201295"/>
          </a:xfrm>
          <a:prstGeom prst="rect">
            <a:avLst/>
          </a:prstGeom>
        </p:spPr>
        <p:txBody>
          <a:bodyPr lIns="0" tIns="0" rIns="0" bIns="0" rtlCol="0" anchor="t">
            <a:spAutoFit/>
          </a:bodyPr>
          <a:lstStyle/>
          <a:p>
            <a:pPr algn="ctr">
              <a:lnSpc>
                <a:spcPts val="1624"/>
              </a:lnSpc>
            </a:pPr>
            <a:r>
              <a:rPr lang="en-US" sz="1299" b="1" dirty="0">
                <a:solidFill>
                  <a:srgbClr val="304B64"/>
                </a:solidFill>
                <a:latin typeface="League Spartan"/>
                <a:ea typeface="League Spartan"/>
                <a:cs typeface="League Spartan"/>
                <a:sym typeface="League Spartan"/>
              </a:rPr>
              <a:t>A/Prof Alex Santos </a:t>
            </a:r>
          </a:p>
        </p:txBody>
      </p:sp>
      <p:sp>
        <p:nvSpPr>
          <p:cNvPr id="40" name="TextBox 40"/>
          <p:cNvSpPr txBox="1"/>
          <p:nvPr/>
        </p:nvSpPr>
        <p:spPr>
          <a:xfrm>
            <a:off x="1402969" y="8837924"/>
            <a:ext cx="2092561" cy="201295"/>
          </a:xfrm>
          <a:prstGeom prst="rect">
            <a:avLst/>
          </a:prstGeom>
        </p:spPr>
        <p:txBody>
          <a:bodyPr lIns="0" tIns="0" rIns="0" bIns="0" rtlCol="0" anchor="t">
            <a:spAutoFit/>
          </a:bodyPr>
          <a:lstStyle/>
          <a:p>
            <a:pPr algn="ctr">
              <a:lnSpc>
                <a:spcPts val="1625"/>
              </a:lnSpc>
            </a:pPr>
            <a:r>
              <a:rPr lang="en-US" sz="1300" b="1" dirty="0">
                <a:solidFill>
                  <a:srgbClr val="304B64"/>
                </a:solidFill>
                <a:latin typeface="League Spartan"/>
                <a:ea typeface="League Spartan"/>
                <a:cs typeface="League Spartan"/>
                <a:sym typeface="League Spartan"/>
              </a:rPr>
              <a:t> A/Prof  Scott Penfold</a:t>
            </a:r>
          </a:p>
        </p:txBody>
      </p:sp>
      <p:sp>
        <p:nvSpPr>
          <p:cNvPr id="41" name="TextBox 41"/>
          <p:cNvSpPr txBox="1"/>
          <p:nvPr/>
        </p:nvSpPr>
        <p:spPr>
          <a:xfrm>
            <a:off x="437361" y="6287554"/>
            <a:ext cx="2092561" cy="201295"/>
          </a:xfrm>
          <a:prstGeom prst="rect">
            <a:avLst/>
          </a:prstGeom>
        </p:spPr>
        <p:txBody>
          <a:bodyPr lIns="0" tIns="0" rIns="0" bIns="0" rtlCol="0" anchor="t">
            <a:spAutoFit/>
          </a:bodyPr>
          <a:lstStyle/>
          <a:p>
            <a:pPr algn="ctr">
              <a:lnSpc>
                <a:spcPts val="1624"/>
              </a:lnSpc>
            </a:pPr>
            <a:r>
              <a:rPr lang="en-US" sz="1299" b="1" dirty="0">
                <a:solidFill>
                  <a:srgbClr val="304B64"/>
                </a:solidFill>
                <a:latin typeface="League Spartan"/>
                <a:ea typeface="League Spartan"/>
                <a:cs typeface="League Spartan"/>
                <a:sym typeface="League Spartan"/>
              </a:rPr>
              <a:t>Prof Susanna Guatelli</a:t>
            </a:r>
          </a:p>
        </p:txBody>
      </p:sp>
      <p:sp>
        <p:nvSpPr>
          <p:cNvPr id="42" name="TextBox 42"/>
          <p:cNvSpPr txBox="1"/>
          <p:nvPr/>
        </p:nvSpPr>
        <p:spPr>
          <a:xfrm>
            <a:off x="1081442" y="6590630"/>
            <a:ext cx="1563685" cy="765175"/>
          </a:xfrm>
          <a:prstGeom prst="rect">
            <a:avLst/>
          </a:prstGeom>
        </p:spPr>
        <p:txBody>
          <a:bodyPr lIns="0" tIns="0" rIns="0" bIns="0" rtlCol="0" anchor="t">
            <a:spAutoFit/>
          </a:bodyPr>
          <a:lstStyle/>
          <a:p>
            <a:pPr algn="ctr">
              <a:lnSpc>
                <a:spcPts val="1250"/>
              </a:lnSpc>
            </a:pPr>
            <a:r>
              <a:rPr lang="en-US" sz="1000" dirty="0">
                <a:solidFill>
                  <a:srgbClr val="304B64"/>
                </a:solidFill>
                <a:latin typeface="Rubik"/>
                <a:ea typeface="Rubik"/>
                <a:cs typeface="Rubik"/>
                <a:sym typeface="Rubik"/>
              </a:rPr>
              <a:t>International leading expert of Monte Carlo radiation transport simulation codes for radiation physics.</a:t>
            </a:r>
          </a:p>
        </p:txBody>
      </p:sp>
      <p:sp>
        <p:nvSpPr>
          <p:cNvPr id="43" name="TextBox 43"/>
          <p:cNvSpPr txBox="1"/>
          <p:nvPr/>
        </p:nvSpPr>
        <p:spPr>
          <a:xfrm>
            <a:off x="1685854" y="9845486"/>
            <a:ext cx="2271486" cy="619125"/>
          </a:xfrm>
          <a:prstGeom prst="rect">
            <a:avLst/>
          </a:prstGeom>
        </p:spPr>
        <p:txBody>
          <a:bodyPr lIns="0" tIns="0" rIns="0" bIns="0" rtlCol="0" anchor="t">
            <a:spAutoFit/>
          </a:bodyPr>
          <a:lstStyle/>
          <a:p>
            <a:pPr algn="l">
              <a:lnSpc>
                <a:spcPts val="1200"/>
              </a:lnSpc>
            </a:pPr>
            <a:endParaRPr/>
          </a:p>
          <a:p>
            <a:pPr algn="l">
              <a:lnSpc>
                <a:spcPts val="1200"/>
              </a:lnSpc>
            </a:pPr>
            <a:r>
              <a:rPr lang="en-US" sz="1000">
                <a:solidFill>
                  <a:srgbClr val="FFFFFF"/>
                </a:solidFill>
                <a:latin typeface="Rubik"/>
                <a:ea typeface="Rubik"/>
                <a:cs typeface="Rubik"/>
                <a:sym typeface="Rubik"/>
              </a:rPr>
              <a:t>29 September - 4 October 2025</a:t>
            </a:r>
          </a:p>
          <a:p>
            <a:pPr algn="l">
              <a:lnSpc>
                <a:spcPts val="1200"/>
              </a:lnSpc>
            </a:pPr>
            <a:r>
              <a:rPr lang="en-US" sz="1000">
                <a:solidFill>
                  <a:srgbClr val="FFFFFF"/>
                </a:solidFill>
                <a:latin typeface="Rubik"/>
                <a:ea typeface="Rubik"/>
                <a:cs typeface="Rubik"/>
                <a:sym typeface="Rubik"/>
              </a:rPr>
              <a:t>Adelaide Convention Center, Australia</a:t>
            </a:r>
          </a:p>
          <a:p>
            <a:pPr algn="l">
              <a:lnSpc>
                <a:spcPts val="1200"/>
              </a:lnSpc>
            </a:pPr>
            <a:r>
              <a:rPr lang="en-US" sz="1000">
                <a:solidFill>
                  <a:srgbClr val="FFFFFF"/>
                </a:solidFill>
                <a:latin typeface="Rubik"/>
                <a:ea typeface="Rubik"/>
                <a:cs typeface="Rubik"/>
                <a:sym typeface="Rubik"/>
              </a:rPr>
              <a:t>https://wc2025.org</a:t>
            </a:r>
          </a:p>
        </p:txBody>
      </p:sp>
      <p:sp>
        <p:nvSpPr>
          <p:cNvPr id="44" name="TextBox 44"/>
          <p:cNvSpPr txBox="1"/>
          <p:nvPr/>
        </p:nvSpPr>
        <p:spPr>
          <a:xfrm>
            <a:off x="4510103" y="5941348"/>
            <a:ext cx="1325155" cy="237490"/>
          </a:xfrm>
          <a:prstGeom prst="rect">
            <a:avLst/>
          </a:prstGeom>
        </p:spPr>
        <p:txBody>
          <a:bodyPr lIns="0" tIns="0" rIns="0" bIns="0" rtlCol="0" anchor="t">
            <a:spAutoFit/>
          </a:bodyPr>
          <a:lstStyle/>
          <a:p>
            <a:pPr algn="ctr">
              <a:lnSpc>
                <a:spcPts val="1999"/>
              </a:lnSpc>
            </a:pPr>
            <a:r>
              <a:rPr lang="en-US" sz="1599" b="1" dirty="0">
                <a:solidFill>
                  <a:srgbClr val="304B64"/>
                </a:solidFill>
                <a:latin typeface="League Spartan"/>
                <a:ea typeface="League Spartan"/>
                <a:cs typeface="League Spartan"/>
                <a:sym typeface="League Spartan"/>
              </a:rPr>
              <a:t>Speakers</a:t>
            </a:r>
          </a:p>
        </p:txBody>
      </p:sp>
      <p:sp>
        <p:nvSpPr>
          <p:cNvPr id="45" name="TextBox 45"/>
          <p:cNvSpPr txBox="1"/>
          <p:nvPr/>
        </p:nvSpPr>
        <p:spPr>
          <a:xfrm>
            <a:off x="3401235" y="1268762"/>
            <a:ext cx="3915709" cy="1172197"/>
          </a:xfrm>
          <a:prstGeom prst="rect">
            <a:avLst/>
          </a:prstGeom>
        </p:spPr>
        <p:txBody>
          <a:bodyPr lIns="0" tIns="0" rIns="0" bIns="0" rtlCol="0" anchor="t">
            <a:spAutoFit/>
          </a:bodyPr>
          <a:lstStyle/>
          <a:p>
            <a:pPr algn="ctr">
              <a:lnSpc>
                <a:spcPts val="3115"/>
              </a:lnSpc>
            </a:pPr>
            <a:r>
              <a:rPr lang="en-US" sz="2225" b="1">
                <a:solidFill>
                  <a:srgbClr val="FF914D"/>
                </a:solidFill>
                <a:latin typeface="Rubik Bold"/>
                <a:ea typeface="Rubik Bold"/>
                <a:cs typeface="Rubik Bold"/>
                <a:sym typeface="Rubik Bold"/>
              </a:rPr>
              <a:t>World Congress on Medical Physics and Biomedical Engineering</a:t>
            </a:r>
          </a:p>
        </p:txBody>
      </p:sp>
      <p:sp>
        <p:nvSpPr>
          <p:cNvPr id="46" name="TextBox 46"/>
          <p:cNvSpPr txBox="1"/>
          <p:nvPr/>
        </p:nvSpPr>
        <p:spPr>
          <a:xfrm>
            <a:off x="3687313" y="2713078"/>
            <a:ext cx="3159709" cy="690880"/>
          </a:xfrm>
          <a:prstGeom prst="rect">
            <a:avLst/>
          </a:prstGeom>
        </p:spPr>
        <p:txBody>
          <a:bodyPr lIns="0" tIns="0" rIns="0" bIns="0" rtlCol="0" anchor="t">
            <a:spAutoFit/>
          </a:bodyPr>
          <a:lstStyle/>
          <a:p>
            <a:pPr algn="ctr">
              <a:lnSpc>
                <a:spcPts val="2749"/>
              </a:lnSpc>
            </a:pPr>
            <a:r>
              <a:rPr lang="en-US" sz="2199" b="1">
                <a:solidFill>
                  <a:srgbClr val="7ED957"/>
                </a:solidFill>
                <a:latin typeface="Rubik Bold"/>
                <a:ea typeface="Rubik Bold"/>
                <a:cs typeface="Rubik Bold"/>
                <a:sym typeface="Rubik Bold"/>
              </a:rPr>
              <a:t>Geant4 Workshop for Medical Physics </a:t>
            </a:r>
          </a:p>
        </p:txBody>
      </p:sp>
      <p:sp>
        <p:nvSpPr>
          <p:cNvPr id="47" name="TextBox 47"/>
          <p:cNvSpPr txBox="1"/>
          <p:nvPr/>
        </p:nvSpPr>
        <p:spPr>
          <a:xfrm>
            <a:off x="3773524" y="3518258"/>
            <a:ext cx="3582563" cy="366465"/>
          </a:xfrm>
          <a:prstGeom prst="rect">
            <a:avLst/>
          </a:prstGeom>
        </p:spPr>
        <p:txBody>
          <a:bodyPr lIns="0" tIns="0" rIns="0" bIns="0" rtlCol="0" anchor="t">
            <a:spAutoFit/>
          </a:bodyPr>
          <a:lstStyle/>
          <a:p>
            <a:pPr algn="l">
              <a:lnSpc>
                <a:spcPts val="2861"/>
              </a:lnSpc>
            </a:pPr>
            <a:r>
              <a:rPr lang="en-US" sz="2288" b="1">
                <a:solidFill>
                  <a:srgbClr val="FFFFFF"/>
                </a:solidFill>
                <a:latin typeface="Rubik Semi-Bold"/>
                <a:ea typeface="Rubik Semi-Bold"/>
                <a:cs typeface="Rubik Semi-Bold"/>
                <a:sym typeface="Rubik Semi-Bold"/>
              </a:rPr>
              <a:t>October 1, Wednesday  </a:t>
            </a:r>
          </a:p>
        </p:txBody>
      </p:sp>
      <p:sp>
        <p:nvSpPr>
          <p:cNvPr id="48" name="TextBox 48"/>
          <p:cNvSpPr txBox="1"/>
          <p:nvPr/>
        </p:nvSpPr>
        <p:spPr>
          <a:xfrm>
            <a:off x="4857607" y="8141015"/>
            <a:ext cx="2142393" cy="345440"/>
          </a:xfrm>
          <a:prstGeom prst="rect">
            <a:avLst/>
          </a:prstGeom>
        </p:spPr>
        <p:txBody>
          <a:bodyPr lIns="0" tIns="0" rIns="0" bIns="0" rtlCol="0" anchor="t">
            <a:spAutoFit/>
          </a:bodyPr>
          <a:lstStyle/>
          <a:p>
            <a:pPr algn="ctr">
              <a:lnSpc>
                <a:spcPts val="1375"/>
              </a:lnSpc>
            </a:pPr>
            <a:r>
              <a:rPr lang="en-US" sz="1100" dirty="0">
                <a:solidFill>
                  <a:srgbClr val="304B64"/>
                </a:solidFill>
                <a:latin typeface="Rubik"/>
                <a:ea typeface="Rubik"/>
                <a:cs typeface="Rubik"/>
                <a:sym typeface="Rubik"/>
              </a:rPr>
              <a:t>Associate Research Fellow at the University of Wollongong</a:t>
            </a:r>
          </a:p>
        </p:txBody>
      </p:sp>
      <p:sp>
        <p:nvSpPr>
          <p:cNvPr id="49" name="TextBox 49"/>
          <p:cNvSpPr txBox="1"/>
          <p:nvPr/>
        </p:nvSpPr>
        <p:spPr>
          <a:xfrm>
            <a:off x="1182705" y="9111169"/>
            <a:ext cx="2590819" cy="688340"/>
          </a:xfrm>
          <a:prstGeom prst="rect">
            <a:avLst/>
          </a:prstGeom>
        </p:spPr>
        <p:txBody>
          <a:bodyPr lIns="0" tIns="0" rIns="0" bIns="0" rtlCol="0" anchor="t">
            <a:spAutoFit/>
          </a:bodyPr>
          <a:lstStyle/>
          <a:p>
            <a:pPr algn="ctr">
              <a:lnSpc>
                <a:spcPts val="1375"/>
              </a:lnSpc>
            </a:pPr>
            <a:r>
              <a:rPr lang="en-US" sz="1100" dirty="0">
                <a:solidFill>
                  <a:srgbClr val="304B64"/>
                </a:solidFill>
                <a:latin typeface="Rubik"/>
                <a:ea typeface="Rubik"/>
                <a:cs typeface="Rubik"/>
                <a:sym typeface="Rubik"/>
              </a:rPr>
              <a:t> Lead Medical Physicist of the Australian Bragg Centre for Proton Therapy and Research, and an Affiliate Associate Professor in Medical</a:t>
            </a:r>
          </a:p>
        </p:txBody>
      </p:sp>
      <p:sp>
        <p:nvSpPr>
          <p:cNvPr id="50" name="TextBox 50"/>
          <p:cNvSpPr txBox="1"/>
          <p:nvPr/>
        </p:nvSpPr>
        <p:spPr>
          <a:xfrm>
            <a:off x="2715800" y="6546058"/>
            <a:ext cx="2632024" cy="201295"/>
          </a:xfrm>
          <a:prstGeom prst="rect">
            <a:avLst/>
          </a:prstGeom>
        </p:spPr>
        <p:txBody>
          <a:bodyPr lIns="0" tIns="0" rIns="0" bIns="0" rtlCol="0" anchor="t">
            <a:spAutoFit/>
          </a:bodyPr>
          <a:lstStyle/>
          <a:p>
            <a:pPr algn="ctr">
              <a:lnSpc>
                <a:spcPts val="1624"/>
              </a:lnSpc>
            </a:pPr>
            <a:r>
              <a:rPr lang="en-US" sz="1299" b="1" dirty="0">
                <a:solidFill>
                  <a:srgbClr val="304B64"/>
                </a:solidFill>
                <a:latin typeface="League Spartan"/>
                <a:ea typeface="League Spartan"/>
                <a:cs typeface="League Spartan"/>
                <a:sym typeface="League Spartan"/>
              </a:rPr>
              <a:t>A/Prof Michael Douglass</a:t>
            </a:r>
          </a:p>
        </p:txBody>
      </p:sp>
      <p:sp>
        <p:nvSpPr>
          <p:cNvPr id="51" name="TextBox 51"/>
          <p:cNvSpPr txBox="1"/>
          <p:nvPr/>
        </p:nvSpPr>
        <p:spPr>
          <a:xfrm>
            <a:off x="3324824" y="7047060"/>
            <a:ext cx="1622200" cy="765175"/>
          </a:xfrm>
          <a:prstGeom prst="rect">
            <a:avLst/>
          </a:prstGeom>
        </p:spPr>
        <p:txBody>
          <a:bodyPr lIns="0" tIns="0" rIns="0" bIns="0" rtlCol="0" anchor="t">
            <a:spAutoFit/>
          </a:bodyPr>
          <a:lstStyle/>
          <a:p>
            <a:pPr algn="ctr">
              <a:lnSpc>
                <a:spcPts val="1250"/>
              </a:lnSpc>
            </a:pPr>
            <a:r>
              <a:rPr lang="en-US" sz="1000" dirty="0">
                <a:solidFill>
                  <a:srgbClr val="304B64"/>
                </a:solidFill>
                <a:latin typeface="Rubik"/>
                <a:ea typeface="Rubik"/>
                <a:cs typeface="Rubik"/>
                <a:sym typeface="Rubik"/>
              </a:rPr>
              <a:t>Principal Medical Physicist at the Royal Adelaide Hospital and Associate Professor at the University of South Australia.</a:t>
            </a:r>
          </a:p>
        </p:txBody>
      </p:sp>
      <p:sp>
        <p:nvSpPr>
          <p:cNvPr id="52" name="TextBox 52"/>
          <p:cNvSpPr txBox="1"/>
          <p:nvPr/>
        </p:nvSpPr>
        <p:spPr>
          <a:xfrm>
            <a:off x="106693" y="10021531"/>
            <a:ext cx="1470517" cy="385453"/>
          </a:xfrm>
          <a:prstGeom prst="rect">
            <a:avLst/>
          </a:prstGeom>
        </p:spPr>
        <p:txBody>
          <a:bodyPr lIns="0" tIns="0" rIns="0" bIns="0" rtlCol="0" anchor="t">
            <a:spAutoFit/>
          </a:bodyPr>
          <a:lstStyle/>
          <a:p>
            <a:pPr algn="ctr">
              <a:lnSpc>
                <a:spcPts val="1000"/>
              </a:lnSpc>
              <a:spcBef>
                <a:spcPct val="0"/>
              </a:spcBef>
            </a:pPr>
            <a:r>
              <a:rPr lang="en-US" sz="800" b="1">
                <a:solidFill>
                  <a:srgbClr val="FF914D"/>
                </a:solidFill>
                <a:latin typeface="League Spartan"/>
                <a:ea typeface="League Spartan"/>
                <a:cs typeface="League Spartan"/>
                <a:sym typeface="League Spartan"/>
              </a:rPr>
              <a:t>World Congress on Medical Physics and Biomedical Engineering</a:t>
            </a:r>
          </a:p>
        </p:txBody>
      </p:sp>
      <p:pic>
        <p:nvPicPr>
          <p:cNvPr id="53" name="Picture 52" descr="A person with a beard&#10;&#10;AI-generated content may be incorrect.">
            <a:extLst>
              <a:ext uri="{FF2B5EF4-FFF2-40B4-BE49-F238E27FC236}">
                <a16:creationId xmlns:a16="http://schemas.microsoft.com/office/drawing/2014/main" id="{49DD67FA-CE95-5293-6716-8DB4BA15A3B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65884" y="8832615"/>
            <a:ext cx="943855" cy="925846"/>
          </a:xfrm>
          <a:prstGeom prst="ellipse">
            <a:avLst/>
          </a:prstGeom>
          <a:ln>
            <a:noFill/>
          </a:ln>
          <a:effectLst>
            <a:softEdge rad="112500"/>
          </a:effectLst>
        </p:spPr>
      </p:pic>
      <p:pic>
        <p:nvPicPr>
          <p:cNvPr id="11" name="Picture 10" descr="A person smiling at camera&#10;&#10;AI-generated content may be incorrect.">
            <a:extLst>
              <a:ext uri="{FF2B5EF4-FFF2-40B4-BE49-F238E27FC236}">
                <a16:creationId xmlns:a16="http://schemas.microsoft.com/office/drawing/2014/main" id="{735F7452-A20B-FECD-2277-C9EB68F66F8F}"/>
              </a:ext>
            </a:extLst>
          </p:cNvPr>
          <p:cNvPicPr>
            <a:picLocks noChangeAspect="1"/>
          </p:cNvPicPr>
          <p:nvPr/>
        </p:nvPicPr>
        <p:blipFill>
          <a:blip r:embed="rId18" cstate="print">
            <a:extLst>
              <a:ext uri="{28A0092B-C50C-407E-A947-70E740481C1C}">
                <a14:useLocalDpi xmlns:a14="http://schemas.microsoft.com/office/drawing/2010/main" val="0"/>
              </a:ext>
            </a:extLst>
          </a:blip>
          <a:srcRect t="26780" b="16203"/>
          <a:stretch/>
        </p:blipFill>
        <p:spPr>
          <a:xfrm>
            <a:off x="104389" y="7795433"/>
            <a:ext cx="1219200" cy="1042733"/>
          </a:xfrm>
          <a:prstGeom prst="ellipse">
            <a:avLst/>
          </a:prstGeom>
          <a:ln>
            <a:noFill/>
          </a:ln>
          <a:effectLst>
            <a:softEdge rad="112500"/>
          </a:effectLst>
        </p:spPr>
      </p:pic>
      <p:sp>
        <p:nvSpPr>
          <p:cNvPr id="31" name="TextBox 37">
            <a:extLst>
              <a:ext uri="{FF2B5EF4-FFF2-40B4-BE49-F238E27FC236}">
                <a16:creationId xmlns:a16="http://schemas.microsoft.com/office/drawing/2014/main" id="{42004FBF-F9AC-ECF6-0AA9-FC45ECEFEE4F}"/>
              </a:ext>
            </a:extLst>
          </p:cNvPr>
          <p:cNvSpPr txBox="1"/>
          <p:nvPr/>
        </p:nvSpPr>
        <p:spPr>
          <a:xfrm>
            <a:off x="-9218" y="7595303"/>
            <a:ext cx="2544812" cy="205184"/>
          </a:xfrm>
          <a:prstGeom prst="rect">
            <a:avLst/>
          </a:prstGeom>
        </p:spPr>
        <p:txBody>
          <a:bodyPr lIns="0" tIns="0" rIns="0" bIns="0" rtlCol="0" anchor="t">
            <a:spAutoFit/>
          </a:bodyPr>
          <a:lstStyle/>
          <a:p>
            <a:pPr algn="ctr">
              <a:lnSpc>
                <a:spcPts val="1625"/>
              </a:lnSpc>
            </a:pPr>
            <a:r>
              <a:rPr lang="en-US" sz="1300" b="1" dirty="0">
                <a:solidFill>
                  <a:srgbClr val="304B64"/>
                </a:solidFill>
                <a:latin typeface="League Spartan"/>
                <a:ea typeface="League Spartan"/>
                <a:cs typeface="League Spartan"/>
                <a:sym typeface="League Spartan"/>
              </a:rPr>
              <a:t>Sherryn MacLeod</a:t>
            </a:r>
          </a:p>
        </p:txBody>
      </p:sp>
      <p:sp>
        <p:nvSpPr>
          <p:cNvPr id="32" name="TextBox 36">
            <a:extLst>
              <a:ext uri="{FF2B5EF4-FFF2-40B4-BE49-F238E27FC236}">
                <a16:creationId xmlns:a16="http://schemas.microsoft.com/office/drawing/2014/main" id="{E254EFF9-78CB-1D82-B745-7C33020306B3}"/>
              </a:ext>
            </a:extLst>
          </p:cNvPr>
          <p:cNvSpPr txBox="1"/>
          <p:nvPr/>
        </p:nvSpPr>
        <p:spPr>
          <a:xfrm>
            <a:off x="1521559" y="7954008"/>
            <a:ext cx="2196314" cy="888513"/>
          </a:xfrm>
          <a:prstGeom prst="rect">
            <a:avLst/>
          </a:prstGeom>
        </p:spPr>
        <p:txBody>
          <a:bodyPr wrap="square" lIns="0" tIns="0" rIns="0" bIns="0" rtlCol="0" anchor="t">
            <a:spAutoFit/>
          </a:bodyPr>
          <a:lstStyle/>
          <a:p>
            <a:pPr>
              <a:lnSpc>
                <a:spcPts val="1375"/>
              </a:lnSpc>
            </a:pPr>
            <a:r>
              <a:rPr lang="en-AU" sz="1100" dirty="0">
                <a:solidFill>
                  <a:srgbClr val="304B64"/>
                </a:solidFill>
                <a:latin typeface="Rubik" panose="020B0604020202020204" charset="-79"/>
                <a:cs typeface="Rubik" panose="020B0604020202020204" charset="-79"/>
              </a:rPr>
              <a:t> PhD candidate the University of Wollongong specialising in Geant4 modelling of neutron sources for medical applications.</a:t>
            </a:r>
          </a:p>
          <a:p>
            <a:pPr>
              <a:lnSpc>
                <a:spcPts val="1375"/>
              </a:lnSpc>
            </a:pPr>
            <a:endParaRPr lang="en-US" sz="1100" dirty="0">
              <a:solidFill>
                <a:srgbClr val="304B64"/>
              </a:solidFill>
              <a:latin typeface="Rubik" panose="020B0604020202020204" charset="-79"/>
              <a:ea typeface="Rubik"/>
              <a:cs typeface="Rubik" panose="020B0604020202020204" charset="-79"/>
              <a:sym typeface="Rubik"/>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306</TotalTime>
  <Words>311</Words>
  <Application>Microsoft Office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League Spartan</vt:lpstr>
      <vt:lpstr>Rubik</vt:lpstr>
      <vt:lpstr>Rubik Bold</vt:lpstr>
      <vt:lpstr>Rubik Semi-Bold</vt:lpstr>
      <vt:lpstr>Aptos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G4WorkshopFlyer</dc:title>
  <cp:lastModifiedBy>Eva Bezak</cp:lastModifiedBy>
  <cp:revision>5</cp:revision>
  <dcterms:created xsi:type="dcterms:W3CDTF">2006-08-16T00:00:00Z</dcterms:created>
  <dcterms:modified xsi:type="dcterms:W3CDTF">2025-09-02T01:32:51Z</dcterms:modified>
  <dc:identifier>DAGuyM1YYFI</dc:identifier>
</cp:coreProperties>
</file>